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8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jpeg"  /><Relationship Id="rId3" Type="http://schemas.openxmlformats.org/officeDocument/2006/relationships/hyperlink" Target="https://korean-otter.tistory.com/entry/android-kotlin-Fragment-%EC%82%AC%EC%9A%A9%ED%95%98%EA%B8%B0" TargetMode="External" /><Relationship Id="rId4" Type="http://schemas.openxmlformats.org/officeDocument/2006/relationships/hyperlink" Target="https://velog.io/@conatuseus/Kotlin-%ED%82%A4%EC%9B%8C%EB%93%9C-%EC%A0%95%EB%A6%AC-open-internal-companion-data-class-%EC%9E%91%EC%84%B1%EC%A4%91" TargetMode="External" /><Relationship Id="rId5" Type="http://schemas.openxmlformats.org/officeDocument/2006/relationships/hyperlink" Target="https://fflask.tistory.com/69" TargetMode="External" /><Relationship Id="rId6" Type="http://schemas.openxmlformats.org/officeDocument/2006/relationships/hyperlink" Target="https://salix97.tistory.com/251" TargetMode="External" /><Relationship Id="rId7" Type="http://schemas.openxmlformats.org/officeDocument/2006/relationships/hyperlink" Target="https://androbook.tistory.com/entry/finishActivity%EB%8A%94-%EC%85%80%ED%94%84-%EC%A2%85%EB%A3%8C%EA%B0%80-%EC%95%84%EB%8B%88%EB%8B%A4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6.jpeg"  /><Relationship Id="rId3" Type="http://schemas.openxmlformats.org/officeDocument/2006/relationships/hyperlink" Target="https://binshuuuu.tistory.com/103" TargetMode="External" /><Relationship Id="rId4" Type="http://schemas.openxmlformats.org/officeDocument/2006/relationships/hyperlink" Target="https://encycolorpedia.com/" TargetMode="External" /><Relationship Id="rId5" Type="http://schemas.openxmlformats.org/officeDocument/2006/relationships/hyperlink" Target="https://crone.tistory.com/341" TargetMode="External" /><Relationship Id="rId6" Type="http://schemas.openxmlformats.org/officeDocument/2006/relationships/hyperlink" Target="https://developer.android.com/guide/topics/ui/look-and-feel/themes?hl=ko" TargetMode="External" /><Relationship Id="rId7" Type="http://schemas.openxmlformats.org/officeDocument/2006/relationships/hyperlink" Target="https://yongtech.tistory.com/103" TargetMode="External" /><Relationship Id="rId8" Type="http://schemas.openxmlformats.org/officeDocument/2006/relationships/hyperlink" Target="https://pimi.tistory.com/5" TargetMode="External" /><Relationship Id="rId9" Type="http://schemas.openxmlformats.org/officeDocument/2006/relationships/hyperlink" Target="https://yusaebyeol.blogspot.com/2020/01/free-powerpoint-template-download-2020.html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hyperlink" Target="https://pixabay.com/ko/vectors/%ED%82%A4%EB%B3%B4%EB%93%9C-%EC%9E%90%ED%8C%90-%ED%83%80%EC%9E%90%EA%B8%B0-%EC%BB%B4%ED%93%A8%ED%84%B0-2170063/" TargetMode="External" /><Relationship Id="rId4" Type="http://schemas.openxmlformats.org/officeDocument/2006/relationships/hyperlink" Target="https://pixabay.com/ko/vectors/%eb%b9%88%ed%8b%b0%ec%a7%80-%ea%b3%a8%ea%b2%a9-%eb%b9%88%ed%8b%b0%ec%a7%80%eb%a6%bc-%ec%86%90-2417799/" TargetMode="External" /><Relationship Id="rId5" Type="http://schemas.openxmlformats.org/officeDocument/2006/relationships/hyperlink" Target="https://www.100ssd.co.kr/news/articleView.html?idxno=70580" TargetMode="External" /><Relationship Id="rId6" Type="http://schemas.openxmlformats.org/officeDocument/2006/relationships/hyperlink" Target="https://www.etoday.co.kr/news/view/848922" TargetMode="External" /><Relationship Id="rId7" Type="http://schemas.openxmlformats.org/officeDocument/2006/relationships/hyperlink" Target="https://pixabay.com/ko/vectors/%eb%a7%88%eb%8d%94%eb%b3%b4%eb%93%9c-%ed%9a%8c%eb%a1%9c-%eb%8b%a4%ec%9d%b4%ec%96%b4%ea%b7%b8%eb%9e%a8-%ed%9a%8c%eb%a1%9c-152501/" TargetMode="External" /><Relationship Id="rId8" Type="http://schemas.openxmlformats.org/officeDocument/2006/relationships/hyperlink" Target="https://www.titanwolf.org/Network/q/28b36ea2-922d-4065-a4e2-af23732ea7e9/y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642235" y="2014031"/>
            <a:ext cx="6926580" cy="2870389"/>
            <a:chOff x="2642235" y="1767838"/>
            <a:chExt cx="6926580" cy="2870389"/>
          </a:xfrm>
        </p:grpSpPr>
        <p:sp>
          <p:nvSpPr>
            <p:cNvPr id="2" name="TextBox 1"/>
            <p:cNvSpPr txBox="1"/>
            <p:nvPr/>
          </p:nvSpPr>
          <p:spPr>
            <a:xfrm>
              <a:off x="4109085" y="1767838"/>
              <a:ext cx="3973829" cy="755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200">
                  <a:solidFill>
                    <a:schemeClr val="bg1"/>
                  </a:solidFill>
                </a:rPr>
                <a:t>경성대학교 소프트웨어학과</a:t>
              </a:r>
              <a:endParaRPr lang="ko-KR" altLang="en-US" sz="220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altLang="ko-KR" sz="2200">
                  <a:solidFill>
                    <a:schemeClr val="bg1"/>
                  </a:solidFill>
                </a:rPr>
                <a:t>2019875071</a:t>
              </a:r>
              <a:r>
                <a:rPr lang="ko-KR" altLang="en-US" sz="2200">
                  <a:solidFill>
                    <a:schemeClr val="bg1"/>
                  </a:solidFill>
                </a:rPr>
                <a:t> 허세연</a:t>
              </a:r>
              <a:endParaRPr lang="ko-KR" altLang="en-US" sz="220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42235" y="2537279"/>
              <a:ext cx="6926580" cy="21009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모바일 프로그래밍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발표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59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앱 종료 버튼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1942" y="995809"/>
            <a:ext cx="5539740" cy="543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/>
              <a:t>        val btnHome = findViewById&lt;Button&gt;(R.id.btnHome)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btnHeal = findViewById&lt;Button&gt;(R.id.btnHealth)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btnStr = findViewById&lt;Button&gt;(R.id.btnStretch)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btnExit = findViewById&lt;Button&gt;(R.id.btnExit)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btnHome.setOnClickListener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HomeFragment())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btnHeal.setOnClickListener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HealthFragment())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btnStr.setOnClickListener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StretchFragment())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btnExit.setOnClickListener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// 현재 액티비티를 종료시킨다.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finish()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</p:txBody>
      </p:sp>
      <p:sp>
        <p:nvSpPr>
          <p:cNvPr id="27" name="TextBox 20"/>
          <p:cNvSpPr txBox="1"/>
          <p:nvPr/>
        </p:nvSpPr>
        <p:spPr>
          <a:xfrm flipH="1">
            <a:off x="284480" y="2319701"/>
            <a:ext cx="3591561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finish()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8" name="직선 연결선 21"/>
          <p:cNvCxnSpPr/>
          <p:nvPr/>
        </p:nvCxnSpPr>
        <p:spPr>
          <a:xfrm>
            <a:off x="358140" y="3058024"/>
            <a:ext cx="734061" cy="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29" name="TextBox 22"/>
          <p:cNvSpPr txBox="1"/>
          <p:nvPr/>
        </p:nvSpPr>
        <p:spPr>
          <a:xfrm>
            <a:off x="313068" y="3286065"/>
            <a:ext cx="5782932" cy="106799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MainActivity.kt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에 구현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sng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finish()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를 실행하는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btnExit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 및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화면을 전환하는 데 사용되는 다른 버튼과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OnClick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이벤트들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09016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Theme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40" y="1794002"/>
            <a:ext cx="6198384" cy="2414143"/>
            <a:chOff x="6380480" y="2060702"/>
            <a:chExt cx="6198384" cy="2414143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80" y="2060702"/>
              <a:ext cx="4908848" cy="51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Theme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198383" cy="1306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600"/>
                <a:t>res</a:t>
              </a:r>
              <a:r>
                <a:rPr lang="ko-KR" altLang="en-US" sz="1600"/>
                <a:t> </a:t>
              </a:r>
              <a:r>
                <a:rPr lang="en-US" altLang="ko-KR" sz="1600"/>
                <a:t>/</a:t>
              </a:r>
              <a:r>
                <a:rPr lang="ko-KR" altLang="en-US" sz="1600"/>
                <a:t> </a:t>
              </a:r>
              <a:r>
                <a:rPr lang="en-US" altLang="ko-KR" sz="1600"/>
                <a:t>themes.xml</a:t>
              </a:r>
              <a:r>
                <a:rPr lang="ko-KR" altLang="en-US" sz="1600"/>
                <a:t> 에서 앱의 </a:t>
              </a:r>
              <a:r>
                <a:rPr lang="en-US" altLang="ko-KR" sz="1600"/>
                <a:t>Theme</a:t>
              </a:r>
              <a:r>
                <a:rPr lang="ko-KR" altLang="en-US" sz="1600"/>
                <a:t>을 설정한다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아래 처럼 앱의 색깔이 기본테마와 달라 보이는 것을 확인할 수 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</a:t>
              </a:r>
              <a:r>
                <a:rPr lang="ko-KR" altLang="en-US" sz="1600">
                  <a:solidFill>
                    <a:srgbClr val="ff843a"/>
                  </a:solidFill>
                </a:rPr>
                <a:t>기본은 보라색이다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21" y="4295671"/>
            <a:ext cx="3926487" cy="1834204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12588" y="1363004"/>
            <a:ext cx="4023708" cy="1943268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9027" y="3429000"/>
            <a:ext cx="5258255" cy="1028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28585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Colors, Strings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38" y="1476229"/>
            <a:ext cx="7606870" cy="3951116"/>
            <a:chOff x="6380479" y="1742929"/>
            <a:chExt cx="6528871" cy="3951116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79" y="1742929"/>
              <a:ext cx="4908849" cy="942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Colors, 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Strings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528869" cy="2525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600"/>
                <a:t>색을 마음대로 지정하고 싶다면 </a:t>
              </a:r>
              <a:r>
                <a:rPr lang="en-US" altLang="ko-KR" sz="1600" u="sng"/>
                <a:t>colors.xml</a:t>
              </a:r>
              <a:r>
                <a:rPr lang="en-US" altLang="ko-KR" sz="1600"/>
                <a:t> </a:t>
              </a:r>
              <a:r>
                <a:rPr lang="ko-KR" altLang="en-US" sz="1600"/>
                <a:t>을 이용해야 한다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ko-KR" altLang="en-US" sz="1600"/>
                <a:t>미리 이름과 색상코드를 저장해 놓고</a:t>
              </a:r>
              <a:r>
                <a:rPr lang="en-US" altLang="ko-KR" sz="1600"/>
                <a:t>,</a:t>
              </a:r>
              <a:r>
                <a:rPr lang="ko-KR" altLang="en-US" sz="1600"/>
                <a:t> 원할 때 이름을 불러 쓸 수 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hemes.xml</a:t>
              </a:r>
              <a:r>
                <a:rPr lang="ko-KR" altLang="en-US" sz="1600"/>
                <a:t> 을 작성할 때도 여기 저장해둔 색을 이용했다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xml </a:t>
              </a:r>
              <a:r>
                <a:rPr lang="ko-KR" altLang="en-US" sz="1600"/>
                <a:t>파일에서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r>
                <a:rPr lang="en-US" altLang="ko-KR" sz="1600"/>
                <a:t>“android:text = “</a:t>
              </a:r>
              <a:r>
                <a:rPr lang="ko-KR" altLang="en-US" sz="1600"/>
                <a:t> 내용 </a:t>
              </a:r>
              <a:r>
                <a:rPr lang="en-US" altLang="ko-KR" sz="1600"/>
                <a:t>”</a:t>
              </a:r>
              <a:r>
                <a:rPr lang="ko-KR" altLang="en-US" sz="1600"/>
                <a:t> 으로 작성한다면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‘</a:t>
              </a:r>
              <a:r>
                <a:rPr lang="ko-KR" altLang="en-US" sz="1600">
                  <a:solidFill>
                    <a:srgbClr val="ff843a"/>
                  </a:solidFill>
                </a:rPr>
                <a:t> Hardcoded string </a:t>
              </a:r>
              <a:r>
                <a:rPr lang="en-US" altLang="ko-KR" sz="1600">
                  <a:solidFill>
                    <a:srgbClr val="ff843a"/>
                  </a:solidFill>
                </a:rPr>
                <a:t>...</a:t>
              </a:r>
              <a:r>
                <a:rPr lang="ko-KR" altLang="en-US" sz="1600">
                  <a:solidFill>
                    <a:srgbClr val="ff843a"/>
                  </a:solidFill>
                </a:rPr>
                <a:t> </a:t>
              </a:r>
              <a:r>
                <a:rPr lang="en-US" altLang="ko-KR" sz="1600">
                  <a:solidFill>
                    <a:srgbClr val="ff843a"/>
                  </a:solidFill>
                </a:rPr>
                <a:t>’</a:t>
              </a:r>
              <a:r>
                <a:rPr lang="ko-KR" altLang="en-US" sz="1600">
                  <a:solidFill>
                    <a:srgbClr val="ff0000"/>
                  </a:solidFill>
                </a:rPr>
                <a:t> </a:t>
              </a:r>
              <a:r>
                <a:rPr lang="en-US" altLang="ko-KR" sz="1600">
                  <a:solidFill>
                    <a:schemeClr val="dk1"/>
                  </a:solidFill>
                </a:rPr>
                <a:t>warning</a:t>
              </a:r>
              <a:r>
                <a:rPr lang="ko-KR" altLang="en-US" sz="1600">
                  <a:solidFill>
                    <a:schemeClr val="dk1"/>
                  </a:solidFill>
                </a:rPr>
                <a:t>을 보게 된다</a:t>
              </a:r>
              <a:r>
                <a:rPr lang="en-US" altLang="ko-KR" sz="1600">
                  <a:solidFill>
                    <a:schemeClr val="dk1"/>
                  </a:solidFill>
                </a:rPr>
                <a:t>.</a:t>
              </a:r>
              <a:endParaRPr lang="en-US" altLang="ko-KR" sz="1600">
                <a:solidFill>
                  <a:schemeClr val="dk1"/>
                </a:solidFill>
              </a:endParaRPr>
            </a:p>
            <a:p>
              <a:pPr algn="just">
                <a:defRPr/>
              </a:pPr>
              <a:r>
                <a:rPr lang="ko-KR" altLang="en-US" sz="1600">
                  <a:solidFill>
                    <a:schemeClr val="dk1"/>
                  </a:solidFill>
                </a:rPr>
                <a:t>이것을 해결하기 위해 </a:t>
              </a:r>
              <a:r>
                <a:rPr lang="en-US" altLang="ko-KR" sz="1600" u="sng">
                  <a:solidFill>
                    <a:schemeClr val="dk1"/>
                  </a:solidFill>
                </a:rPr>
                <a:t>strings.xml</a:t>
              </a:r>
              <a:r>
                <a:rPr lang="ko-KR" altLang="en-US" sz="1600">
                  <a:solidFill>
                    <a:schemeClr val="dk1"/>
                  </a:solidFill>
                </a:rPr>
                <a:t> 에서 내용을 작성하였다</a:t>
              </a:r>
              <a:r>
                <a:rPr lang="en-US" altLang="ko-KR" sz="1600">
                  <a:solidFill>
                    <a:schemeClr val="dk1"/>
                  </a:solidFill>
                </a:rPr>
                <a:t>.</a:t>
              </a:r>
              <a:endParaRPr lang="en-US" altLang="ko-KR" sz="1600">
                <a:solidFill>
                  <a:schemeClr val="dk1"/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(*</a:t>
              </a:r>
              <a:r>
                <a:rPr lang="ko-KR" altLang="en-US" sz="1600">
                  <a:solidFill>
                    <a:srgbClr val="ff843a"/>
                  </a:solidFill>
                </a:rPr>
                <a:t>주의</a:t>
              </a:r>
              <a:r>
                <a:rPr lang="en-US" altLang="ko-KR" sz="1600">
                  <a:solidFill>
                    <a:srgbClr val="ff843a"/>
                  </a:solidFill>
                </a:rPr>
                <a:t>:</a:t>
              </a:r>
              <a:r>
                <a:rPr lang="ko-KR" altLang="en-US" sz="1600">
                  <a:solidFill>
                    <a:srgbClr val="ff843a"/>
                  </a:solidFill>
                </a:rPr>
                <a:t> 유니코드 문자 사용 시 에러가 날 수 있음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4134" y="2655942"/>
            <a:ext cx="5029636" cy="3589331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r="12530"/>
          <a:stretch>
            <a:fillRect/>
          </a:stretch>
        </p:blipFill>
        <p:spPr>
          <a:xfrm>
            <a:off x="7844958" y="1122552"/>
            <a:ext cx="4032919" cy="138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시연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4" name="그룹 8"/>
          <p:cNvGrpSpPr/>
          <p:nvPr/>
        </p:nvGrpSpPr>
        <p:grpSpPr>
          <a:xfrm rot="0">
            <a:off x="345439" y="1780217"/>
            <a:ext cx="7606869" cy="2427928"/>
            <a:chOff x="6380480" y="2046917"/>
            <a:chExt cx="6528870" cy="2427928"/>
          </a:xfrm>
        </p:grpSpPr>
        <p:sp>
          <p:nvSpPr>
            <p:cNvPr id="25" name="TextBox 20"/>
            <p:cNvSpPr txBox="1"/>
            <p:nvPr/>
          </p:nvSpPr>
          <p:spPr>
            <a:xfrm flipH="1">
              <a:off x="6407257" y="2046917"/>
              <a:ext cx="4908849" cy="513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그 외 기능들</a:t>
              </a:r>
  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6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noFill/>
            <a:ln w="57150" cap="flat" cmpd="sng" algn="ctr">
              <a:solidFill>
                <a:srgbClr val="024b80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27" name="TextBox 22"/>
            <p:cNvSpPr txBox="1"/>
            <p:nvPr/>
          </p:nvSpPr>
          <p:spPr>
            <a:xfrm>
              <a:off x="6380480" y="3168725"/>
              <a:ext cx="6528869" cy="1306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배경 색 투명도 조절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내 정보를 보여주는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info 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화면 생성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이제 시연을 보시겠습니다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.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04285" y="3013501"/>
            <a:ext cx="462152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4. REFERENCE</a:t>
            </a:r>
            <a:endParaRPr lang="en-US" altLang="ko-KR" sz="48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/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5460997" y="946537"/>
              <a:ext cx="58775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REFERENCE</a:t>
              </a:r>
              <a:endPara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59173" y="2355964"/>
            <a:ext cx="5770880" cy="414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/>
              <a:t>[ Fragment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3"/>
              </a:rPr>
              <a:t>https://korean-otter.tistory.com/entry/android-kotlin-Fragment-%EC%82%AC%EC%9A%A9%ED%95%98%EA%B8%B0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Class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4"/>
              </a:rPr>
              <a:t>https://velog.io/@conatuseus/Kotlin-%ED%82%A4%EC%9B%8C%EB%93%9C-%EC%A0%95%EB%A6%AC-open-internal-companion-data-class-%EC%9E%91%EC%84%B1%EC%A4%91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Button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5"/>
              </a:rPr>
              <a:t>https://fflask.tistory.com/69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finish()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finishAffinity(): </a:t>
            </a:r>
            <a:r>
              <a:rPr lang="en-US" altLang="ko-KR" sz="1400">
                <a:hlinkClick r:id="rId6"/>
              </a:rPr>
              <a:t>https://salix97.tistory.com/251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finishAffinity() 사용시 주의점: </a:t>
            </a:r>
            <a:r>
              <a:rPr lang="en-US" altLang="ko-KR" sz="1400">
                <a:hlinkClick r:id="rId7"/>
              </a:rPr>
              <a:t>https://androbook.tistory.com/entry/finishActivity%EB%8A%94-%EC%85%80%ED%94%84-%EC%A2%85%EB%A3%8C%EA%B0%80-%EC%95%84%EB%8B%88%EB%8B%A4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670" r="41330"/>
          <a:stretch>
            <a:fillRect/>
          </a:stretch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6420537" y="1498288"/>
            <a:ext cx="5877576" cy="5359710"/>
            <a:chOff x="6488428" y="2570480"/>
            <a:chExt cx="5877576" cy="5359710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488445" y="2768351"/>
              <a:ext cx="5877561" cy="696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REFERENCE</a:t>
              </a:r>
              <a:endPara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88428" y="3689498"/>
              <a:ext cx="5311140" cy="4240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background color: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3"/>
                </a:rPr>
                <a:t>https://binshuuuu.tistory.com/103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색상 코드 사이트: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4"/>
                </a:rPr>
                <a:t>https://encycolorpedia.com/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버튼 색상 변경: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5"/>
                </a:rPr>
                <a:t>https://crone.tistory.com/341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theme: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6"/>
                </a:rPr>
                <a:t>https://developer.android.com/guide/topics/ui/look-and-feel/themes?hl=ko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Layout 비율: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7"/>
                </a:rPr>
                <a:t>https://yongtech.tistory.com/103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투명도: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8"/>
                </a:rPr>
                <a:t>https://pimi.tistory.com/5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PPT </a:t>
              </a:r>
              <a:r>
                <a:rPr lang="ko-KR" altLang="en-US" sz="1600">
                  <a:solidFill>
                    <a:schemeClr val="accent1">
                      <a:lumMod val="50000"/>
                    </a:schemeClr>
                  </a:solidFill>
                </a:rPr>
                <a:t>템플릿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9"/>
                </a:rPr>
                <a:t>https://yusaebyeol.blogspot.com/2020/01/free-powerpoint-template-download-2020.html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170" b="174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6488430" y="659071"/>
            <a:ext cx="5877561" cy="696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REFERENCE</a:t>
            </a:r>
            <a:endParaRPr lang="en-US" altLang="ko-KR" sz="40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8429" y="1603523"/>
            <a:ext cx="5311140" cy="5214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img 키보드 원본: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https://pixabay.com/ko/vectors/%ED%82%A4%EB%B3%B4%EB%93%9C-%EC%9E%90%ED%8C%90-%ED%83%80%EC%9E%90%EA%B8%B0-%EC%BB%B4%ED%93%A8%ED%84%B0-2170063/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img 손 원본: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https://pixabay.com/ko/vectors/%eb%b9%88%ed%8b%b0%ec%a7%80-%ea%b3%a8%ea%b2%a9-%eb%b9%88%ed%8b%b0%ec%a7%80%eb%a6%bc-%ec%86%90-2417799/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손목 운동: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5"/>
              </a:rPr>
              <a:t>https://www.100ssd.co.kr/news/articleView.html?idxno=70580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눈 운동: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6"/>
              </a:rPr>
              <a:t>https://www.etoday.co.kr/news/view/848922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Home 배경: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7"/>
              </a:rPr>
              <a:t>https://pixabay.com/ko/vectors/%eb%a7%88%eb%8d%94%eb%b3%b4%eb%93%9c-%ed%9a%8c%eb%a1%9c-%eb%8b%a4%ec%9d%b4%ec%96%b4%ea%b7%b8%eb%9e%a8-%ed%9a%8c%eb%a1%9c-152501/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[ 에러 'Button should be borderless' ]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8"/>
              </a:rPr>
              <a:t>https://www.titanwolf.org/Network/q/28b36ea2-922d-4065-a4e2-af23732ea7e9/y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563360" y="423099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5222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Classic Blue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2452336" cy="511384"/>
            <a:chOff x="1191929" y="2733040"/>
            <a:chExt cx="2452336" cy="511384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784189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1668147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 환경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2452336" cy="511364"/>
            <a:chOff x="1191929" y="2733040"/>
            <a:chExt cx="2452336" cy="511364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784189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668147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계획 단계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4023961" cy="511344"/>
            <a:chOff x="1191929" y="2733040"/>
            <a:chExt cx="4023961" cy="511344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784189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3239772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구현한 기능 및 시연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4671661" cy="511324"/>
            <a:chOff x="1191929" y="2733040"/>
            <a:chExt cx="4671661" cy="511324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784189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3887472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참고 자료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(</a:t>
              </a:r>
              <a:r>
                <a:rPr lang="en-US" altLang="ko-KR" sz="24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REFERENCE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)</a:t>
              </a:r>
              <a:endPara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2667" y="1567568"/>
            <a:ext cx="11274076" cy="4617603"/>
            <a:chOff x="422666" y="1567567"/>
            <a:chExt cx="11274076" cy="4617603"/>
          </a:xfrm>
        </p:grpSpPr>
        <p:sp>
          <p:nvSpPr>
            <p:cNvPr id="12" name="직사각형 2"/>
            <p:cNvSpPr/>
            <p:nvPr/>
          </p:nvSpPr>
          <p:spPr>
            <a:xfrm>
              <a:off x="422666" y="3285174"/>
              <a:ext cx="4716780" cy="28999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703387" y="1567567"/>
              <a:ext cx="10993356" cy="3599157"/>
              <a:chOff x="2761995" y="-893084"/>
              <a:chExt cx="14969360" cy="4900877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0523419" y="-893084"/>
                <a:ext cx="7207936" cy="49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2761995" y="2176410"/>
                <a:ext cx="1881982" cy="70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4"/>
              <p:cNvSpPr txBox="1"/>
              <p:nvPr/>
            </p:nvSpPr>
            <p:spPr>
              <a:xfrm>
                <a:off x="4218869" y="2888866"/>
                <a:ext cx="3478545" cy="111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개발환경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/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5460997" y="946536"/>
              <a:ext cx="58775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개발 환경</a:t>
              </a:r>
              <a:endPara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28118" y="3037839"/>
            <a:ext cx="7160561" cy="3103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Android Studio </a:t>
            </a:r>
            <a:r>
              <a:rPr lang="en-US" altLang="ko-KR">
                <a:solidFill>
                  <a:schemeClr val="tx1"/>
                </a:solidFill>
              </a:rPr>
              <a:t>Arctic Fox</a:t>
            </a:r>
            <a:r>
              <a:rPr lang="en-US" altLang="ko-KR" b="1">
                <a:solidFill>
                  <a:schemeClr val="tx1"/>
                </a:solidFill>
              </a:rPr>
              <a:t> | 2020.3.1 </a:t>
            </a:r>
            <a:r>
              <a:rPr lang="en-US" altLang="ko-KR">
                <a:solidFill>
                  <a:schemeClr val="tx1"/>
                </a:solidFill>
              </a:rPr>
              <a:t>Patch 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Build </a:t>
            </a:r>
            <a:r>
              <a:rPr lang="en-US" altLang="ko-KR">
                <a:solidFill>
                  <a:schemeClr val="tx1"/>
                </a:solidFill>
              </a:rPr>
              <a:t>#AI-203.7717.56.2031.7935034, built on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November 21, 2021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Runtime version: 1</a:t>
            </a:r>
            <a:r>
              <a:rPr lang="en-US" altLang="ko-KR">
                <a:solidFill>
                  <a:schemeClr val="tx1"/>
                </a:solidFill>
              </a:rPr>
              <a:t>1.0.10+0-b96-7249189 amd64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VM: </a:t>
            </a:r>
            <a:r>
              <a:rPr lang="en-US" altLang="ko-KR">
                <a:solidFill>
                  <a:schemeClr val="tx1"/>
                </a:solidFill>
              </a:rPr>
              <a:t>OpenJDK 64-Bit Server VM by Oracle Corporation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Windows </a:t>
            </a:r>
            <a:r>
              <a:rPr lang="en-US" altLang="ko-KR">
                <a:solidFill>
                  <a:schemeClr val="tx1"/>
                </a:solidFill>
              </a:rPr>
              <a:t>10 10.0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GC: </a:t>
            </a:r>
            <a:r>
              <a:rPr lang="en-US" altLang="ko-KR">
                <a:solidFill>
                  <a:schemeClr val="tx1"/>
                </a:solidFill>
              </a:rPr>
              <a:t>G1 Young Generation, G1 Old Generation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Memory: </a:t>
            </a:r>
            <a:r>
              <a:rPr lang="en-US" altLang="ko-KR">
                <a:solidFill>
                  <a:schemeClr val="tx1"/>
                </a:solidFill>
              </a:rPr>
              <a:t>1280M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Cores: </a:t>
            </a: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Registry: </a:t>
            </a:r>
            <a:r>
              <a:rPr lang="en-US" altLang="ko-KR">
                <a:solidFill>
                  <a:schemeClr val="tx1"/>
                </a:solidFill>
              </a:rPr>
              <a:t>external.system.auto.import.disabled=true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b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tx1"/>
                </a:solidFill>
              </a:rPr>
              <a:t>언어</a:t>
            </a:r>
            <a:r>
              <a:rPr lang="en-US" altLang="ko-KR" b="1">
                <a:solidFill>
                  <a:schemeClr val="tx1"/>
                </a:solidFill>
              </a:rPr>
              <a:t>:</a:t>
            </a:r>
            <a:r>
              <a:rPr lang="en-US" altLang="ko-KR" b="0">
                <a:solidFill>
                  <a:schemeClr val="tx1"/>
                </a:solidFill>
              </a:rPr>
              <a:t> Kotlin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995352" y="848158"/>
            <a:ext cx="843281" cy="3385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12540"/>
                </a:solidFill>
                <a:latin typeface="Arial"/>
                <a:ea typeface="나눔스퀘어"/>
                <a:cs typeface="Arial"/>
              </a:rPr>
              <a:t>Part 1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012540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10" y="3708260"/>
              <a:ext cx="3700730" cy="1354217"/>
              <a:chOff x="2700071" y="2021840"/>
              <a:chExt cx="5039185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1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en-US" altLang="ko-KR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40230" y="2734295"/>
                <a:ext cx="369902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계획 단계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계획 단계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478279" y="4362447"/>
            <a:ext cx="2092960" cy="41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화면 전환</a:t>
            </a:r>
            <a:endParaRPr lang="ko-KR" altLang="en-US" sz="2200"/>
          </a:p>
        </p:txBody>
      </p:sp>
      <p:cxnSp>
        <p:nvCxnSpPr>
          <p:cNvPr id="11" name="직선 연결선 10"/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5840" y="5327197"/>
            <a:ext cx="3017520" cy="57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/>
              <a:t>Frame Layout</a:t>
            </a:r>
            <a:r>
              <a:rPr lang="ko-KR" altLang="en-US" sz="1600"/>
              <a:t> 과</a:t>
            </a:r>
            <a:endParaRPr lang="en-US" altLang="ko-KR" sz="1600"/>
          </a:p>
          <a:p>
            <a:pPr algn="just">
              <a:defRPr/>
            </a:pPr>
            <a:r>
              <a:rPr lang="en-US" altLang="ko-KR" sz="1600"/>
              <a:t>Fragment</a:t>
            </a:r>
            <a:r>
              <a:rPr lang="ko-KR" altLang="en-US" sz="1600"/>
              <a:t> 를 이용한 화면 전환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5" name="직사각형 14"/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4963159" y="4362447"/>
            <a:ext cx="2092960" cy="75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앱 종료</a:t>
            </a:r>
            <a:endParaRPr lang="ko-KR" altLang="en-US" sz="2200"/>
          </a:p>
        </p:txBody>
      </p:sp>
      <p:cxnSp>
        <p:nvCxnSpPr>
          <p:cNvPr id="17" name="직선 연결선 16"/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0720" y="5327197"/>
            <a:ext cx="3017520" cy="57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/>
              <a:t>클릭 시 앱을 종료시키는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버튼 이벤트를 제작한다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20" name="직사각형 19"/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8448039" y="4362447"/>
            <a:ext cx="2092960" cy="75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내용</a:t>
            </a:r>
            <a:endParaRPr lang="ko-KR" altLang="en-US" sz="2200"/>
          </a:p>
        </p:txBody>
      </p:sp>
      <p:cxnSp>
        <p:nvCxnSpPr>
          <p:cNvPr id="22" name="직선 연결선 21"/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04668" y="5327197"/>
            <a:ext cx="3179648" cy="82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/>
              <a:t>소프트웨어 학과의 학생들이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진로로 선택할 확률이 높은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개발자를 위한 내용을 담기로 한다</a:t>
            </a:r>
            <a:r>
              <a:rPr lang="en-US" altLang="ko-KR" sz="1600"/>
              <a:t>.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657898" y="3708258"/>
              <a:ext cx="3996016" cy="2081036"/>
              <a:chOff x="2700055" y="2021837"/>
              <a:chExt cx="5441269" cy="283369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54" y="2021837"/>
                <a:ext cx="1881982" cy="712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en-US" altLang="ko-KR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38161" y="2734293"/>
                <a:ext cx="4503163" cy="2121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구현한 기능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  <a:p>
                <a:pPr algn="ctr">
                  <a:defRPr/>
                </a:pPr>
                <a:r>
                  <a:rPr lang="en-US" altLang="ko-KR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+</a:t>
                </a: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 시연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09016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Layout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40" y="1717802"/>
            <a:ext cx="6198384" cy="4471543"/>
            <a:chOff x="6380480" y="1717802"/>
            <a:chExt cx="6198384" cy="4471543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80" y="1717802"/>
              <a:ext cx="4908848" cy="94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FrameLayout, Fragment,</a:t>
              </a:r>
              <a:r>
                <a:rPr lang="ko-KR" altLang="en-US" sz="2800" b="1">
                  <a:latin typeface="나눔스퀘어 ExtraBold"/>
                  <a:ea typeface="나눔스퀘어 ExtraBold"/>
                </a:rPr>
                <a:t> </a:t>
              </a:r>
              <a:endParaRPr lang="ko-KR" altLang="en-US" sz="2800" b="1">
                <a:latin typeface="나눔스퀘어 ExtraBold"/>
                <a:ea typeface="나눔스퀘어 ExtraBold"/>
              </a:endParaRPr>
            </a:p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ScrollView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198383" cy="3020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600"/>
                <a:t>화면을 전환할 때</a:t>
              </a:r>
              <a:r>
                <a:rPr lang="en-US" altLang="ko-KR" sz="1600"/>
                <a:t>,</a:t>
              </a:r>
              <a:r>
                <a:rPr lang="ko-KR" altLang="en-US" sz="1600"/>
                <a:t> 일부만 바뀌도록 </a:t>
              </a:r>
              <a:r>
                <a:rPr lang="ko-KR" altLang="en-US" sz="1600"/>
                <a:t>구현하는 것을 목표로 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그렇게 하기 위해 </a:t>
              </a:r>
              <a:r>
                <a:rPr lang="en-US" altLang="ko-KR" sz="1600" u="sng"/>
                <a:t>FrameLayout </a:t>
              </a:r>
              <a:r>
                <a:rPr lang="ko-KR" altLang="en-US" sz="1600"/>
                <a:t>을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activity_main.xml</a:t>
              </a:r>
              <a:r>
                <a:rPr lang="ko-KR" altLang="en-US" sz="1600"/>
                <a:t>에 작성하고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따로 </a:t>
              </a:r>
              <a:r>
                <a:rPr lang="en-US" altLang="ko-KR" sz="1600"/>
                <a:t>Frame</a:t>
              </a:r>
              <a:r>
                <a:rPr lang="ko-KR" altLang="en-US" sz="1600"/>
                <a:t>에 들어갈 화면들을 </a:t>
              </a:r>
              <a:r>
                <a:rPr lang="en-US" altLang="ko-KR" sz="1600" u="sng"/>
                <a:t>Fragment </a:t>
              </a:r>
              <a:r>
                <a:rPr lang="ko-KR" altLang="en-US" sz="1600"/>
                <a:t>로</a:t>
              </a:r>
              <a:r>
                <a:rPr lang="ko-KR" altLang="en-US" sz="1600"/>
                <a:t> 구현하였다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Fragment </a:t>
              </a:r>
              <a:r>
                <a:rPr lang="ko-KR" altLang="en-US" sz="1600"/>
                <a:t>내에는 </a:t>
              </a:r>
              <a:r>
                <a:rPr lang="en-US" altLang="ko-KR" sz="1600" u="sng"/>
                <a:t>ScrollView</a:t>
              </a:r>
              <a:r>
                <a:rPr lang="ko-KR" altLang="en-US" sz="1600"/>
                <a:t> 이 들어가서</a:t>
              </a: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긴 내용을 잘리지 않게 해준다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(*</a:t>
              </a:r>
              <a:r>
                <a:rPr lang="ko-KR" altLang="en-US" sz="1600">
                  <a:solidFill>
                    <a:srgbClr val="ff843a"/>
                  </a:solidFill>
                </a:rPr>
                <a:t>주의</a:t>
              </a:r>
              <a:r>
                <a:rPr lang="en-US" altLang="ko-KR" sz="1600">
                  <a:solidFill>
                    <a:srgbClr val="ff843a"/>
                  </a:solidFill>
                </a:rPr>
                <a:t>: ScrollView </a:t>
              </a:r>
              <a:r>
                <a:rPr lang="ko-KR" altLang="en-US" sz="1600">
                  <a:solidFill>
                    <a:srgbClr val="ff843a"/>
                  </a:solidFill>
                </a:rPr>
                <a:t>안에는 </a:t>
              </a:r>
              <a:r>
                <a:rPr lang="en-US" altLang="ko-KR" sz="1600">
                  <a:solidFill>
                    <a:srgbClr val="ff843a"/>
                  </a:solidFill>
                </a:rPr>
                <a:t>View</a:t>
              </a:r>
              <a:r>
                <a:rPr lang="ko-KR" altLang="en-US" sz="1600">
                  <a:solidFill>
                    <a:srgbClr val="ff843a"/>
                  </a:solidFill>
                </a:rPr>
                <a:t>가 하나만 들어갈 수 있다</a:t>
              </a:r>
              <a:r>
                <a:rPr lang="en-US" altLang="ko-KR" sz="1600">
                  <a:solidFill>
                    <a:srgbClr val="ff843a"/>
                  </a:solidFill>
                </a:rPr>
                <a:t>.</a:t>
              </a:r>
              <a:endParaRPr lang="en-US" altLang="ko-KR" sz="1600">
                <a:solidFill>
                  <a:srgbClr val="ff843a"/>
                </a:solidFill>
              </a:endParaRPr>
            </a:p>
            <a:p>
              <a:pPr algn="just">
                <a:defRPr/>
              </a:pPr>
              <a:r>
                <a:rPr lang="ko-KR" altLang="en-US" sz="1600">
                  <a:solidFill>
                    <a:srgbClr val="ff843a"/>
                  </a:solidFill>
                </a:rPr>
                <a:t>따라서 여러개의 뷰를 작성하고 싶다면</a:t>
              </a:r>
              <a:r>
                <a:rPr lang="en-US" altLang="ko-KR" sz="1600">
                  <a:solidFill>
                    <a:srgbClr val="ff843a"/>
                  </a:solidFill>
                </a:rPr>
                <a:t>,</a:t>
              </a:r>
              <a:r>
                <a:rPr lang="ko-KR" altLang="en-US" sz="1600">
                  <a:solidFill>
                    <a:srgbClr val="ff843a"/>
                  </a:solidFill>
                </a:rPr>
                <a:t> </a:t>
              </a:r>
              <a:endParaRPr lang="ko-KR" altLang="en-US" sz="1600">
                <a:solidFill>
                  <a:srgbClr val="ff843a"/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LinearLayout</a:t>
              </a:r>
              <a:r>
                <a:rPr lang="ko-KR" altLang="en-US" sz="1600">
                  <a:solidFill>
                    <a:srgbClr val="ff843a"/>
                  </a:solidFill>
                </a:rPr>
                <a:t>을 넣고 그 안에 다른 뷰들을 작성한다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1761" y="1541753"/>
            <a:ext cx="2772161" cy="405821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2581" y="1548663"/>
            <a:ext cx="2179508" cy="140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399</ep:Words>
  <ep:PresentationFormat>와이드스크린</ep:PresentationFormat>
  <ep:Paragraphs>86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seyeu</cp:lastModifiedBy>
  <dcterms:modified xsi:type="dcterms:W3CDTF">2021-12-13T08:14:20.633</dcterms:modified>
  <cp:revision>79</cp:revision>
  <dc:title>PowerPoint 프레젠테이션</dc:title>
  <cp:version/>
</cp:coreProperties>
</file>